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5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dosk98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907704" y="188640"/>
            <a:ext cx="5435106" cy="639385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 rot="21299215">
            <a:off x="2016925" y="2316515"/>
            <a:ext cx="5900192" cy="1109985"/>
          </a:xfrm>
        </p:spPr>
        <p:txBody>
          <a:bodyPr>
            <a:noAutofit/>
          </a:bodyPr>
          <a:lstStyle>
            <a:lvl1pPr>
              <a:defRPr sz="400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pic>
        <p:nvPicPr>
          <p:cNvPr id="8" name="Рисунок 7" descr="neznaika17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95536" y="2483627"/>
            <a:ext cx="2592288" cy="3971851"/>
          </a:xfrm>
          <a:prstGeom prst="rect">
            <a:avLst/>
          </a:prstGeom>
        </p:spPr>
      </p:pic>
      <p:pic>
        <p:nvPicPr>
          <p:cNvPr id="9" name="Рисунок 8" descr="neznaika05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 flipH="1">
            <a:off x="6660232" y="2276872"/>
            <a:ext cx="2289993" cy="4396787"/>
          </a:xfrm>
          <a:prstGeom prst="rect">
            <a:avLst/>
          </a:prstGeom>
        </p:spPr>
      </p:pic>
      <p:sp>
        <p:nvSpPr>
          <p:cNvPr id="10" name="Прямоугольник 9"/>
          <p:cNvSpPr/>
          <p:nvPr userDrawn="1"/>
        </p:nvSpPr>
        <p:spPr>
          <a:xfrm rot="21387430">
            <a:off x="3385995" y="1258243"/>
            <a:ext cx="2735259" cy="70257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/>
                <a:solidFill>
                  <a:srgbClr val="666633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lang="ru-RU" sz="4000" b="1" cap="none" spc="0" dirty="0">
              <a:ln/>
              <a:solidFill>
                <a:srgbClr val="666633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 userDrawn="1"/>
        </p:nvGrpSpPr>
        <p:grpSpPr>
          <a:xfrm>
            <a:off x="395536" y="376790"/>
            <a:ext cx="8280920" cy="1324018"/>
            <a:chOff x="395536" y="1218819"/>
            <a:chExt cx="8280920" cy="1324018"/>
          </a:xfrm>
        </p:grpSpPr>
        <p:sp>
          <p:nvSpPr>
            <p:cNvPr id="8" name="Прямоугольник с двумя вырезанными противолежащими углами 7"/>
            <p:cNvSpPr/>
            <p:nvPr userDrawn="1"/>
          </p:nvSpPr>
          <p:spPr>
            <a:xfrm>
              <a:off x="755576" y="1340768"/>
              <a:ext cx="7776864" cy="1202069"/>
            </a:xfrm>
            <a:prstGeom prst="snip2Diag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с двумя вырезанными противолежащими углами 6"/>
            <p:cNvSpPr/>
            <p:nvPr userDrawn="1"/>
          </p:nvSpPr>
          <p:spPr>
            <a:xfrm>
              <a:off x="395536" y="1218819"/>
              <a:ext cx="8280920" cy="1202069"/>
            </a:xfrm>
            <a:prstGeom prst="snip2Diag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0" name="Рисунок 9" descr="neznaika2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12360" y="332656"/>
            <a:ext cx="767507" cy="1293228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neznaika2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995936" y="4797152"/>
            <a:ext cx="1055539" cy="1778554"/>
          </a:xfrm>
          <a:prstGeom prst="rect">
            <a:avLst/>
          </a:prstGeom>
        </p:spPr>
      </p:pic>
      <p:grpSp>
        <p:nvGrpSpPr>
          <p:cNvPr id="8" name="Группа 7"/>
          <p:cNvGrpSpPr/>
          <p:nvPr userDrawn="1"/>
        </p:nvGrpSpPr>
        <p:grpSpPr>
          <a:xfrm>
            <a:off x="395536" y="376790"/>
            <a:ext cx="8280920" cy="1324018"/>
            <a:chOff x="395536" y="1218819"/>
            <a:chExt cx="8280920" cy="1324018"/>
          </a:xfrm>
        </p:grpSpPr>
        <p:sp>
          <p:nvSpPr>
            <p:cNvPr id="9" name="Прямоугольник с двумя вырезанными противолежащими углами 8"/>
            <p:cNvSpPr/>
            <p:nvPr userDrawn="1"/>
          </p:nvSpPr>
          <p:spPr>
            <a:xfrm>
              <a:off x="755576" y="1340768"/>
              <a:ext cx="7776864" cy="1202069"/>
            </a:xfrm>
            <a:prstGeom prst="snip2Diag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с двумя вырезанными противолежащими углами 9"/>
            <p:cNvSpPr/>
            <p:nvPr userDrawn="1"/>
          </p:nvSpPr>
          <p:spPr>
            <a:xfrm>
              <a:off x="395536" y="1218819"/>
              <a:ext cx="8280920" cy="1202069"/>
            </a:xfrm>
            <a:prstGeom prst="snip2DiagRect">
              <a:avLst/>
            </a:pr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50000">
                  <a:schemeClr val="accent6">
                    <a:lumMod val="40000"/>
                    <a:lumOff val="6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</p:spTree>
  </p:cSld>
  <p:clrMapOvr>
    <a:masterClrMapping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 userDrawn="1"/>
        </p:nvGrpSpPr>
        <p:grpSpPr>
          <a:xfrm>
            <a:off x="395536" y="376790"/>
            <a:ext cx="8280920" cy="1324018"/>
            <a:chOff x="395536" y="1218819"/>
            <a:chExt cx="8280920" cy="1324018"/>
          </a:xfrm>
        </p:grpSpPr>
        <p:sp>
          <p:nvSpPr>
            <p:cNvPr id="8" name="Прямоугольник с двумя вырезанными противолежащими углами 7"/>
            <p:cNvSpPr/>
            <p:nvPr userDrawn="1"/>
          </p:nvSpPr>
          <p:spPr>
            <a:xfrm>
              <a:off x="755576" y="1340768"/>
              <a:ext cx="7776864" cy="1202069"/>
            </a:xfrm>
            <a:prstGeom prst="snip2Diag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с двумя вырезанными противолежащими углами 8"/>
            <p:cNvSpPr/>
            <p:nvPr userDrawn="1"/>
          </p:nvSpPr>
          <p:spPr>
            <a:xfrm>
              <a:off x="395536" y="1218819"/>
              <a:ext cx="8280920" cy="1202069"/>
            </a:xfrm>
            <a:prstGeom prst="snip2DiagRect">
              <a:avLst/>
            </a:prstGeom>
            <a:gradFill flip="none" rotWithShape="1">
              <a:gsLst>
                <a:gs pos="0">
                  <a:schemeClr val="bg2">
                    <a:lumMod val="50000"/>
                  </a:schemeClr>
                </a:gs>
                <a:gs pos="50000">
                  <a:schemeClr val="bg2">
                    <a:lumMod val="75000"/>
                  </a:schemeClr>
                </a:gs>
                <a:gs pos="100000">
                  <a:schemeClr val="bg2">
                    <a:lumMod val="9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pic>
        <p:nvPicPr>
          <p:cNvPr id="6" name="Рисунок 5" descr="neznaika2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51520" y="4077072"/>
            <a:ext cx="1440158" cy="2426626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5148064" y="6577607"/>
            <a:ext cx="39959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©Рассохина Г.В. 	</a:t>
            </a:r>
            <a:r>
              <a:rPr lang="en-US" sz="1400" dirty="0" smtClean="0"/>
              <a:t>http://pedsovet.su/</a:t>
            </a:r>
            <a:r>
              <a:rPr lang="ru-RU" sz="1400" dirty="0" smtClean="0"/>
              <a:t>  </a:t>
            </a:r>
            <a:endParaRPr lang="ru-RU" sz="14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transition spd="slow"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6">
            <a:lumMod val="50000"/>
          </a:schemeClr>
        </a:buClr>
        <a:buFont typeface="Wingdings" pitchFamily="2" charset="2"/>
        <a:buChar char=""/>
        <a:defRPr sz="3200" kern="1200">
          <a:solidFill>
            <a:schemeClr val="accent6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666633"/>
        </a:buClr>
        <a:buFont typeface="Wingdings" pitchFamily="2" charset="2"/>
        <a:buChar char=""/>
        <a:defRPr sz="2800" kern="1200">
          <a:solidFill>
            <a:srgbClr val="666633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5">
            <a:lumMod val="75000"/>
          </a:schemeClr>
        </a:buClr>
        <a:buFont typeface="Wingdings" pitchFamily="2" charset="2"/>
        <a:buChar char=""/>
        <a:defRPr sz="2400" kern="1200">
          <a:solidFill>
            <a:schemeClr val="accent5">
              <a:lumMod val="75000"/>
            </a:schemeClr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funforkids.ru/pictures/neznaika/neznaika17.png" TargetMode="External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hyperlink" Target="http://funforkids.ru/pictures/neznaika/neznaika22.png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lenagold.narod.ru/fon/clipart/d/dosk/dosk98.png" TargetMode="External"/><Relationship Id="rId5" Type="http://schemas.openxmlformats.org/officeDocument/2006/relationships/image" Target="../media/image18.png"/><Relationship Id="rId10" Type="http://schemas.openxmlformats.org/officeDocument/2006/relationships/image" Target="../media/image20.jpeg"/><Relationship Id="rId4" Type="http://schemas.openxmlformats.org/officeDocument/2006/relationships/hyperlink" Target="http://funforkids.ru/pictures/neznaika/neznaika05.png" TargetMode="External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funforkids.ru/pictures/neznaika/neznaika17.pn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hyperlink" Target="http://funforkids.ru/pictures/neznaika/neznaika17.pn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funforkids.ru/pictures/neznaika/neznaika17.pn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funforkids.ru/pictures/neznaika/neznaika17.pn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funforkids.ru/pictures/neznaika/neznaika17.png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08618" y="2500306"/>
            <a:ext cx="5420902" cy="3158497"/>
          </a:xfrm>
        </p:spPr>
        <p:txBody>
          <a:bodyPr/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«Дидактические</a:t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игры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</a:rPr>
              <a:t>Выполнила:</a:t>
            </a:r>
            <a:br>
              <a:rPr lang="ru-RU" sz="3200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</a:rPr>
              <a:t>воспитатель </a:t>
            </a:r>
            <a:br>
              <a:rPr lang="ru-RU" sz="3200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</a:rPr>
              <a:t>МБДОУ Детский сад №17</a:t>
            </a:r>
            <a:br>
              <a:rPr lang="ru-RU" sz="3200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3200" dirty="0" err="1" smtClean="0">
                <a:solidFill>
                  <a:schemeClr val="bg2">
                    <a:lumMod val="10000"/>
                  </a:schemeClr>
                </a:solidFill>
              </a:rPr>
              <a:t>Рузманова</a:t>
            </a:r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</a:rPr>
              <a:t> С.И.</a:t>
            </a:r>
            <a:endParaRPr lang="ru-RU" sz="32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643998" cy="2286016"/>
          </a:xfrm>
        </p:spPr>
        <p:txBody>
          <a:bodyPr>
            <a:normAutofit fontScale="90000"/>
          </a:bodyPr>
          <a:lstStyle/>
          <a:p>
            <a:r>
              <a:rPr lang="ru-RU" u="sng" dirty="0" smtClean="0">
                <a:solidFill>
                  <a:schemeClr val="accent6">
                    <a:lumMod val="50000"/>
                  </a:schemeClr>
                </a:solidFill>
              </a:rPr>
              <a:t>Описание игры: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>Детям предлагается подобрать неваляшкам банты (большим неваляшкам – большие, маленьким – маленькие), в соответствии с цветом. В конце игры детям надо назвать неваляшек по  цвету и размеру и какие они для них выбрали банты. </a:t>
            </a:r>
            <a:r>
              <a:rPr lang="ru-RU" sz="2200" dirty="0" smtClean="0">
                <a:solidFill>
                  <a:schemeClr val="tx1"/>
                </a:solidFill>
              </a:rPr>
              <a:t/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>(Например</a:t>
            </a:r>
            <a:r>
              <a:rPr lang="ru-RU" sz="2200" dirty="0" smtClean="0">
                <a:solidFill>
                  <a:schemeClr val="tx1"/>
                </a:solidFill>
              </a:rPr>
              <a:t>: эта неваляшка большая красного цвета, у неё большой бант красного цвета).</a:t>
            </a:r>
            <a:br>
              <a:rPr lang="ru-RU" sz="2200" dirty="0" smtClean="0">
                <a:solidFill>
                  <a:schemeClr val="tx1"/>
                </a:solidFill>
              </a:rPr>
            </a:br>
            <a:endParaRPr lang="ru-RU" sz="2200" b="0" dirty="0">
              <a:solidFill>
                <a:schemeClr val="tx1"/>
              </a:solidFill>
            </a:endParaRPr>
          </a:p>
        </p:txBody>
      </p:sp>
      <p:pic>
        <p:nvPicPr>
          <p:cNvPr id="17410" name="Picture 2" descr="F:\Фото для презентации\IMG_14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2571744"/>
            <a:ext cx="5214942" cy="39112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928802"/>
            <a:ext cx="8858280" cy="128588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СПАСИБО ЗА ВНИМАНИЕ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Содержимое 4" descr="neznaika22.png">
            <a:hlinkClick r:id="rId2"/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6715140" y="3571876"/>
            <a:ext cx="1224136" cy="2062632"/>
          </a:xfrm>
        </p:spPr>
      </p:pic>
      <p:pic>
        <p:nvPicPr>
          <p:cNvPr id="6" name="Содержимое 4" descr="neznaika22.png">
            <a:hlinkClick r:id="rId4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42976" y="357166"/>
            <a:ext cx="1004789" cy="1929196"/>
          </a:xfrm>
          <a:prstGeom prst="rect">
            <a:avLst/>
          </a:prstGeom>
        </p:spPr>
      </p:pic>
      <p:pic>
        <p:nvPicPr>
          <p:cNvPr id="8" name="Содержимое 4" descr="neznaika22.png">
            <a:hlinkClick r:id="rId6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58016" y="571480"/>
            <a:ext cx="1228879" cy="1445652"/>
          </a:xfrm>
          <a:prstGeom prst="rect">
            <a:avLst/>
          </a:prstGeom>
        </p:spPr>
      </p:pic>
      <p:pic>
        <p:nvPicPr>
          <p:cNvPr id="9" name="Содержимое 4" descr="neznaika22.png">
            <a:hlinkClick r:id="rId8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357290" y="3714752"/>
            <a:ext cx="1228879" cy="1882864"/>
          </a:xfrm>
          <a:prstGeom prst="rect">
            <a:avLst/>
          </a:prstGeom>
        </p:spPr>
      </p:pic>
      <p:pic>
        <p:nvPicPr>
          <p:cNvPr id="2050" name="Picture 2" descr="F:\Фото для презентации\IMG_1449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143240" y="2928934"/>
            <a:ext cx="2786064" cy="371475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1" algn="ctr">
              <a:buNone/>
            </a:pPr>
            <a:r>
              <a:rPr lang="ru-RU" b="1" i="1" u="sng" dirty="0" smtClean="0">
                <a:solidFill>
                  <a:schemeClr val="accent6">
                    <a:lumMod val="50000"/>
                  </a:schemeClr>
                </a:solidFill>
              </a:rPr>
              <a:t>Задачи:</a:t>
            </a:r>
          </a:p>
          <a:p>
            <a:pPr lvl="1" algn="just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</a:rPr>
              <a:t>уметь составлять целое изображение из четырех частей и называть изображенное на картинке;</a:t>
            </a:r>
          </a:p>
          <a:p>
            <a:pPr lvl="1" algn="just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</a:rPr>
              <a:t>развивать внимательность, мышление, речь.</a:t>
            </a:r>
          </a:p>
          <a:p>
            <a:pPr lvl="1" algn="ctr">
              <a:buNone/>
            </a:pPr>
            <a:r>
              <a:rPr lang="ru-RU" b="1" i="1" u="sng" dirty="0" smtClean="0">
                <a:solidFill>
                  <a:schemeClr val="accent6">
                    <a:lumMod val="50000"/>
                  </a:schemeClr>
                </a:solidFill>
              </a:rPr>
              <a:t>Цель игры:</a:t>
            </a:r>
            <a:r>
              <a:rPr lang="ru-RU" b="1" u="sng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ru-RU" b="1" u="sng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lvl="1" algn="just">
              <a:buNone/>
            </a:pPr>
            <a:r>
              <a:rPr lang="ru-RU" dirty="0" smtClean="0"/>
              <a:t> </a:t>
            </a:r>
            <a:r>
              <a:rPr lang="ru-RU" dirty="0" smtClean="0"/>
              <a:t>  </a:t>
            </a:r>
            <a:r>
              <a:rPr lang="ru-RU" dirty="0" smtClean="0">
                <a:solidFill>
                  <a:schemeClr val="tx1"/>
                </a:solidFill>
              </a:rPr>
              <a:t>познакомить </a:t>
            </a:r>
            <a:r>
              <a:rPr lang="ru-RU" dirty="0" smtClean="0">
                <a:solidFill>
                  <a:schemeClr val="tx1"/>
                </a:solidFill>
              </a:rPr>
              <a:t>ребенка с окружающими предметами, научить складывать целое изображение из двух частей; развивать мышление, речь, обогащать словарный запас.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00013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Игра «Составь картинку»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b="0" dirty="0" smtClean="0">
                <a:solidFill>
                  <a:schemeClr val="accent6">
                    <a:lumMod val="50000"/>
                  </a:schemeClr>
                </a:solidFill>
              </a:rPr>
              <a:t>(в игре участвует подгруппа из 2-4 детей)</a:t>
            </a:r>
            <a:r>
              <a:rPr lang="ru-RU" b="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b="0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ru-RU" b="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Содержимое 4" descr="neznaika22.png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3500438"/>
            <a:ext cx="1228879" cy="1882864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F:\Фото для презентации\IMG_14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785926"/>
            <a:ext cx="4214842" cy="31612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1142976" y="500042"/>
            <a:ext cx="7072362" cy="95410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sng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Игровой материал:</a:t>
            </a:r>
            <a:endParaRPr kumimoji="0" lang="ru-RU" sz="2800" b="0" i="1" u="sng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Конверт с разрезными картинками.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9" name="Picture 5" descr="F:\Фото для презентации\IMG_14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3643314"/>
            <a:ext cx="3714712" cy="27860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Содержимое 4" descr="neznaika22.png">
            <a:hlinkClick r:id="rId4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596" y="357166"/>
            <a:ext cx="1228879" cy="1882864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25734"/>
          </a:xfrm>
        </p:spPr>
        <p:txBody>
          <a:bodyPr>
            <a:normAutofit fontScale="90000"/>
          </a:bodyPr>
          <a:lstStyle/>
          <a:p>
            <a:r>
              <a:rPr lang="ru-RU" u="sng" dirty="0" smtClean="0">
                <a:solidFill>
                  <a:schemeClr val="accent6">
                    <a:lumMod val="50000"/>
                  </a:schemeClr>
                </a:solidFill>
              </a:rPr>
              <a:t>Описание игры: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100" b="0" dirty="0" smtClean="0">
                <a:solidFill>
                  <a:schemeClr val="tx1"/>
                </a:solidFill>
              </a:rPr>
              <a:t>Взрослый дает подгруппе детей конверт с разрезными картинками и предлагает  собрать целое изображение. Выигрывает тот ребёнок, который составит больше картинок.</a:t>
            </a:r>
            <a:r>
              <a:rPr lang="ru-RU" sz="3100" b="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3100" b="0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ru-RU" sz="3100" b="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Picture 3" descr="F:\Фото для презентации\IMG_14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5047" y="2821753"/>
            <a:ext cx="4524407" cy="33933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714488"/>
            <a:ext cx="8329642" cy="4857784"/>
          </a:xfrm>
        </p:spPr>
        <p:txBody>
          <a:bodyPr>
            <a:normAutofit fontScale="85000" lnSpcReduction="10000"/>
          </a:bodyPr>
          <a:lstStyle/>
          <a:p>
            <a:pPr lvl="1" algn="ctr">
              <a:buNone/>
            </a:pPr>
            <a:r>
              <a:rPr lang="ru-RU" b="1" i="1" u="sng" dirty="0" smtClean="0">
                <a:solidFill>
                  <a:schemeClr val="accent6">
                    <a:lumMod val="50000"/>
                  </a:schemeClr>
                </a:solidFill>
              </a:rPr>
              <a:t>Задачи:</a:t>
            </a:r>
          </a:p>
          <a:p>
            <a:pPr lvl="1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</a:rPr>
              <a:t>учить </a:t>
            </a:r>
            <a:r>
              <a:rPr lang="ru-RU" dirty="0" smtClean="0">
                <a:solidFill>
                  <a:schemeClr val="tx1"/>
                </a:solidFill>
              </a:rPr>
              <a:t>детей подбирать и сопоставлять геометрические </a:t>
            </a:r>
            <a:r>
              <a:rPr lang="ru-RU" dirty="0" smtClean="0">
                <a:solidFill>
                  <a:schemeClr val="tx1"/>
                </a:solidFill>
              </a:rPr>
              <a:t>фигуры</a:t>
            </a:r>
            <a:r>
              <a:rPr lang="ru-RU" dirty="0" smtClean="0">
                <a:solidFill>
                  <a:schemeClr val="tx1"/>
                </a:solidFill>
              </a:rPr>
              <a:t>;</a:t>
            </a:r>
            <a:endParaRPr lang="ru-RU" dirty="0" smtClean="0">
              <a:solidFill>
                <a:schemeClr val="tx1"/>
              </a:solidFill>
            </a:endParaRPr>
          </a:p>
          <a:p>
            <a:pPr lvl="1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</a:rPr>
              <a:t>узнавать </a:t>
            </a:r>
            <a:r>
              <a:rPr lang="ru-RU" dirty="0" smtClean="0">
                <a:solidFill>
                  <a:schemeClr val="tx1"/>
                </a:solidFill>
              </a:rPr>
              <a:t>данные фигуры, несмотря на различия в размере, цвете и пространственном расположении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pPr lvl="1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</a:rPr>
              <a:t>развивать </a:t>
            </a:r>
            <a:r>
              <a:rPr lang="ru-RU" dirty="0" smtClean="0">
                <a:solidFill>
                  <a:schemeClr val="tx1"/>
                </a:solidFill>
              </a:rPr>
              <a:t>речь, зрительное восприятие, наблюдательность, внимание, мелкую моторику пальцев рук.</a:t>
            </a:r>
          </a:p>
          <a:p>
            <a:pPr lvl="1" algn="ctr">
              <a:buNone/>
            </a:pPr>
            <a:r>
              <a:rPr lang="ru-RU" b="1" i="1" u="sng" dirty="0" smtClean="0">
                <a:solidFill>
                  <a:schemeClr val="accent6">
                    <a:lumMod val="50000"/>
                  </a:schemeClr>
                </a:solidFill>
              </a:rPr>
              <a:t>Цель </a:t>
            </a:r>
            <a:r>
              <a:rPr lang="ru-RU" b="1" i="1" u="sng" dirty="0" smtClean="0">
                <a:solidFill>
                  <a:schemeClr val="accent6">
                    <a:lumMod val="50000"/>
                  </a:schemeClr>
                </a:solidFill>
              </a:rPr>
              <a:t>игры:</a:t>
            </a:r>
            <a:r>
              <a:rPr lang="ru-RU" b="1" u="sng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ru-RU" b="1" u="sng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lvl="1" algn="just">
              <a:buNone/>
            </a:pPr>
            <a:r>
              <a:rPr lang="ru-RU" dirty="0" smtClean="0"/>
              <a:t> </a:t>
            </a:r>
            <a:r>
              <a:rPr lang="ru-RU" dirty="0" smtClean="0"/>
              <a:t>- </a:t>
            </a:r>
            <a:r>
              <a:rPr lang="ru-RU" dirty="0" smtClean="0">
                <a:solidFill>
                  <a:schemeClr val="tx1"/>
                </a:solidFill>
              </a:rPr>
              <a:t>закрепить </a:t>
            </a:r>
            <a:r>
              <a:rPr lang="ru-RU" dirty="0" smtClean="0">
                <a:solidFill>
                  <a:schemeClr val="tx1"/>
                </a:solidFill>
              </a:rPr>
              <a:t>умение различать и правильно называть круг, квадрат, треугольник, узнавать данные фигуры, несмотря на различия в цвете, размере и пространственном расположении моделей.</a:t>
            </a:r>
          </a:p>
          <a:p>
            <a:pPr lvl="1" algn="just">
              <a:buNone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00013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Игра «Почини одеяло»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b="0" dirty="0" smtClean="0">
                <a:solidFill>
                  <a:schemeClr val="accent6">
                    <a:lumMod val="50000"/>
                  </a:schemeClr>
                </a:solidFill>
              </a:rPr>
              <a:t>(в игре участвует </a:t>
            </a:r>
            <a:r>
              <a:rPr lang="ru-RU" sz="3100" b="0" dirty="0" smtClean="0">
                <a:solidFill>
                  <a:schemeClr val="accent6">
                    <a:lumMod val="50000"/>
                  </a:schemeClr>
                </a:solidFill>
              </a:rPr>
              <a:t>от 1-3 </a:t>
            </a:r>
            <a:r>
              <a:rPr lang="ru-RU" sz="3100" b="0" dirty="0" smtClean="0">
                <a:solidFill>
                  <a:schemeClr val="accent6">
                    <a:lumMod val="50000"/>
                  </a:schemeClr>
                </a:solidFill>
              </a:rPr>
              <a:t>детей)</a:t>
            </a:r>
            <a:r>
              <a:rPr lang="ru-RU" b="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b="0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ru-RU" b="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Содержимое 4" descr="neznaika22.png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4286256"/>
            <a:ext cx="1228879" cy="1882864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500034" y="214290"/>
            <a:ext cx="8286808" cy="200054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sng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Игровой материал:</a:t>
            </a:r>
            <a:endParaRPr kumimoji="0" lang="ru-RU" sz="2800" b="0" i="1" u="sng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/>
              <a:t>Модель одеяла: цветной лист картона с прорезанными фигурами («дырами») различной формы. Геометрические фигуры разного цвета и формы, соответствующие прорезям в картоне. Плоскостное изображение Буратино</a:t>
            </a:r>
            <a:r>
              <a:rPr lang="ru-RU" sz="2400" dirty="0" smtClean="0"/>
              <a:t>.</a:t>
            </a:r>
            <a:endParaRPr lang="ru-RU" sz="2400" dirty="0" smtClean="0"/>
          </a:p>
        </p:txBody>
      </p:sp>
      <p:pic>
        <p:nvPicPr>
          <p:cNvPr id="11266" name="Picture 2" descr="F:\Фото для презентации\IMG_14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2214554"/>
            <a:ext cx="3214692" cy="4286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2" descr="F:\Фото для презентации\IMG_14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3286124"/>
            <a:ext cx="3500462" cy="26253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714356"/>
            <a:ext cx="8643998" cy="2286016"/>
          </a:xfrm>
        </p:spPr>
        <p:txBody>
          <a:bodyPr>
            <a:normAutofit fontScale="90000"/>
          </a:bodyPr>
          <a:lstStyle/>
          <a:p>
            <a:r>
              <a:rPr lang="ru-RU" u="sng" dirty="0" smtClean="0">
                <a:solidFill>
                  <a:schemeClr val="accent6">
                    <a:lumMod val="50000"/>
                  </a:schemeClr>
                </a:solidFill>
              </a:rPr>
              <a:t>Описание игры: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200" dirty="0" smtClean="0"/>
              <a:t> </a:t>
            </a:r>
            <a:r>
              <a:rPr lang="ru-RU" sz="2700" dirty="0" smtClean="0">
                <a:solidFill>
                  <a:schemeClr val="tx1"/>
                </a:solidFill>
              </a:rPr>
              <a:t>Ведущий рассказывает детям сказку: «У Буратино на кровати лежало красивое одеяло. Однажды Буратино ушел в театр </a:t>
            </a:r>
            <a:r>
              <a:rPr lang="ru-RU" sz="2700" dirty="0" err="1" smtClean="0">
                <a:solidFill>
                  <a:schemeClr val="tx1"/>
                </a:solidFill>
              </a:rPr>
              <a:t>Карабаса-Барабаса</a:t>
            </a:r>
            <a:r>
              <a:rPr lang="ru-RU" sz="2700" dirty="0" smtClean="0">
                <a:solidFill>
                  <a:schemeClr val="tx1"/>
                </a:solidFill>
              </a:rPr>
              <a:t>, а крыса </a:t>
            </a:r>
            <a:r>
              <a:rPr lang="ru-RU" sz="2700" dirty="0" err="1" smtClean="0">
                <a:solidFill>
                  <a:schemeClr val="tx1"/>
                </a:solidFill>
              </a:rPr>
              <a:t>Шушара</a:t>
            </a:r>
            <a:r>
              <a:rPr lang="ru-RU" sz="2700" dirty="0" smtClean="0">
                <a:solidFill>
                  <a:schemeClr val="tx1"/>
                </a:solidFill>
              </a:rPr>
              <a:t> в это время прогрызла в одеяле дыры». Далее детям предлагается помочь Буратино починить одеяло. Ведущий выбирает кого-то из детей. Игру можно повторить несколько раз.</a:t>
            </a:r>
            <a:br>
              <a:rPr lang="ru-RU" sz="2700" dirty="0" smtClean="0">
                <a:solidFill>
                  <a:schemeClr val="tx1"/>
                </a:solidFill>
              </a:rPr>
            </a:br>
            <a:endParaRPr lang="ru-RU" sz="2700" b="0" dirty="0">
              <a:solidFill>
                <a:schemeClr val="tx1"/>
              </a:solidFill>
            </a:endParaRPr>
          </a:p>
        </p:txBody>
      </p:sp>
      <p:pic>
        <p:nvPicPr>
          <p:cNvPr id="12291" name="Picture 3" descr="F:\Фото для презентации\IMG_14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3357562"/>
            <a:ext cx="4119558" cy="30896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714488"/>
            <a:ext cx="8329642" cy="4857784"/>
          </a:xfrm>
        </p:spPr>
        <p:txBody>
          <a:bodyPr>
            <a:normAutofit lnSpcReduction="10000"/>
          </a:bodyPr>
          <a:lstStyle/>
          <a:p>
            <a:pPr lvl="1" algn="ctr">
              <a:buNone/>
            </a:pPr>
            <a:r>
              <a:rPr lang="ru-RU" b="1" i="1" u="sng" dirty="0" smtClean="0">
                <a:solidFill>
                  <a:schemeClr val="accent6">
                    <a:lumMod val="50000"/>
                  </a:schemeClr>
                </a:solidFill>
              </a:rPr>
              <a:t>Задачи: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</a:rPr>
              <a:t>  - учить </a:t>
            </a:r>
            <a:r>
              <a:rPr lang="ru-RU" dirty="0" smtClean="0">
                <a:solidFill>
                  <a:schemeClr val="tx1"/>
                </a:solidFill>
              </a:rPr>
              <a:t>детей подбирать бант неваляшке в соответствии с цветом и </a:t>
            </a:r>
            <a:r>
              <a:rPr lang="ru-RU" dirty="0" smtClean="0">
                <a:solidFill>
                  <a:schemeClr val="tx1"/>
                </a:solidFill>
              </a:rPr>
              <a:t>формой;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</a:rPr>
              <a:t>  - развивать </a:t>
            </a:r>
            <a:r>
              <a:rPr lang="ru-RU" dirty="0" smtClean="0">
                <a:solidFill>
                  <a:schemeClr val="tx1"/>
                </a:solidFill>
              </a:rPr>
              <a:t>речь, внимательность, усидчивость, моторику кистей пальцев рук через действия с предметами. </a:t>
            </a:r>
            <a:endParaRPr lang="ru-RU" sz="2800" dirty="0" smtClean="0">
              <a:solidFill>
                <a:schemeClr val="tx1"/>
              </a:solidFill>
            </a:endParaRPr>
          </a:p>
          <a:p>
            <a:pPr lvl="1" algn="ctr">
              <a:buNone/>
            </a:pPr>
            <a:r>
              <a:rPr lang="ru-RU" b="1" i="1" u="sng" dirty="0" smtClean="0">
                <a:solidFill>
                  <a:schemeClr val="accent6">
                    <a:lumMod val="50000"/>
                  </a:schemeClr>
                </a:solidFill>
              </a:rPr>
              <a:t>Цель </a:t>
            </a:r>
            <a:r>
              <a:rPr lang="ru-RU" b="1" i="1" u="sng" dirty="0" smtClean="0">
                <a:solidFill>
                  <a:schemeClr val="accent6">
                    <a:lumMod val="50000"/>
                  </a:schemeClr>
                </a:solidFill>
              </a:rPr>
              <a:t>игры:</a:t>
            </a:r>
            <a:r>
              <a:rPr lang="ru-RU" b="1" u="sng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ru-RU" b="1" u="sng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lvl="1" algn="just">
              <a:buNone/>
            </a:pP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- закреплять знания о цвете предметов;</a:t>
            </a:r>
          </a:p>
          <a:p>
            <a:pPr lvl="1">
              <a:buNone/>
            </a:pPr>
            <a:r>
              <a:rPr lang="ru-RU" dirty="0" smtClean="0">
                <a:solidFill>
                  <a:schemeClr val="tx1"/>
                </a:solidFill>
              </a:rPr>
              <a:t> - расширять внимание, зрительное восприятие, память, мышление.</a:t>
            </a:r>
            <a:endParaRPr lang="ru-RU" dirty="0" smtClean="0">
              <a:solidFill>
                <a:schemeClr val="tx1"/>
              </a:solidFill>
            </a:endParaRPr>
          </a:p>
          <a:p>
            <a:pPr lvl="1" algn="just">
              <a:buNone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5720" y="642918"/>
            <a:ext cx="7858180" cy="928694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</a:rPr>
              <a:t>Игра «Подбери Неваляшке бант»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b="0" dirty="0" smtClean="0">
                <a:solidFill>
                  <a:schemeClr val="accent6">
                    <a:lumMod val="50000"/>
                  </a:schemeClr>
                </a:solidFill>
              </a:rPr>
              <a:t>(в игре участвует </a:t>
            </a:r>
            <a:r>
              <a:rPr lang="ru-RU" sz="3100" b="0" dirty="0" smtClean="0">
                <a:solidFill>
                  <a:schemeClr val="accent6">
                    <a:lumMod val="50000"/>
                  </a:schemeClr>
                </a:solidFill>
              </a:rPr>
              <a:t>от 1-2 </a:t>
            </a:r>
            <a:r>
              <a:rPr lang="ru-RU" sz="3100" b="0" dirty="0" smtClean="0">
                <a:solidFill>
                  <a:schemeClr val="accent6">
                    <a:lumMod val="50000"/>
                  </a:schemeClr>
                </a:solidFill>
              </a:rPr>
              <a:t>детей)</a:t>
            </a:r>
            <a:r>
              <a:rPr lang="ru-RU" b="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b="0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ru-RU" b="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Содержимое 4" descr="neznaika22.png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4286256"/>
            <a:ext cx="1228879" cy="1882864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500034" y="214291"/>
            <a:ext cx="8358246" cy="224677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sng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Игровой материал: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/>
              <a:t>Большие и маленькие неваляшки и банты из цветного картона.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1" u="sng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1" u="sng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4" name="Picture 2" descr="F:\Фото для презентации\IMG_14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1785926"/>
            <a:ext cx="5667383" cy="42505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Содержимое 4" descr="neznaika22.png">
            <a:hlinkClick r:id="rId3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571480"/>
            <a:ext cx="1228879" cy="1882864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264</Words>
  <Application>Microsoft Office PowerPoint</Application>
  <PresentationFormat>Экран (4:3)</PresentationFormat>
  <Paragraphs>34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«Дидактические игры»   Выполнила: воспитатель  МБДОУ Детский сад №17 Рузманова С.И.</vt:lpstr>
      <vt:lpstr>Игра «Составь картинку» (в игре участвует подгруппа из 2-4 детей) </vt:lpstr>
      <vt:lpstr> </vt:lpstr>
      <vt:lpstr>Описание игры: Взрослый дает подгруппе детей конверт с разрезными картинками и предлагает  собрать целое изображение. Выигрывает тот ребёнок, который составит больше картинок. </vt:lpstr>
      <vt:lpstr>Игра «Почини одеяло» (в игре участвует от 1-3 детей) </vt:lpstr>
      <vt:lpstr> </vt:lpstr>
      <vt:lpstr>Описание игры:  Ведущий рассказывает детям сказку: «У Буратино на кровати лежало красивое одеяло. Однажды Буратино ушел в театр Карабаса-Барабаса, а крыса Шушара в это время прогрызла в одеяле дыры». Далее детям предлагается помочь Буратино починить одеяло. Ведущий выбирает кого-то из детей. Игру можно повторить несколько раз. </vt:lpstr>
      <vt:lpstr>Игра «Подбери Неваляшке бант» (в игре участвует от 1-2 детей) </vt:lpstr>
      <vt:lpstr> </vt:lpstr>
      <vt:lpstr>Описание игры: Детям предлагается подобрать неваляшкам банты (большим неваляшкам – большие, маленьким – маленькие), в соответствии с цветом. В конце игры детям надо назвать неваляшек по  цвету и размеру и какие они для них выбрали банты.  (Например: эта неваляшка большая красного цвета, у неё большой бант красного цвета). 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Galina.Rassohina</dc:creator>
  <cp:lastModifiedBy>Сергей</cp:lastModifiedBy>
  <cp:revision>15</cp:revision>
  <dcterms:created xsi:type="dcterms:W3CDTF">2014-08-01T16:00:53Z</dcterms:created>
  <dcterms:modified xsi:type="dcterms:W3CDTF">2016-11-25T14:56:39Z</dcterms:modified>
</cp:coreProperties>
</file>